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38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7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3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34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3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20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5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46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6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47.e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Fourier Series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276600"/>
            <a:ext cx="4013200" cy="1822450"/>
          </a:xfrm>
          <a:noFill/>
          <a:ln/>
        </p:spPr>
        <p:txBody>
          <a:bodyPr/>
          <a:lstStyle/>
          <a:p>
            <a:r>
              <a:rPr lang="en-US" altLang="zh-TW" sz="3600" dirty="0">
                <a:solidFill>
                  <a:schemeClr val="tx1"/>
                </a:solidFill>
                <a:ea typeface="標楷體" pitchFamily="65" charset="-120"/>
              </a:rPr>
              <a:t>Periodic Functions</a:t>
            </a:r>
          </a:p>
        </p:txBody>
      </p:sp>
    </p:spTree>
    <p:extLst>
      <p:ext uri="{BB962C8B-B14F-4D97-AF65-F5344CB8AC3E}">
        <p14:creationId xmlns:p14="http://schemas.microsoft.com/office/powerpoint/2010/main" val="420123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Orthogonal set of Sinusoidal Functions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754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/>
              <a:t>Define </a:t>
            </a:r>
            <a:r>
              <a:rPr lang="en-US" altLang="zh-TW" sz="360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3600" baseline="-25000">
                <a:solidFill>
                  <a:srgbClr val="0033CC"/>
                </a:solidFill>
                <a:sym typeface="Symbol" pitchFamily="18" charset="2"/>
              </a:rPr>
              <a:t>0</a:t>
            </a:r>
            <a:r>
              <a:rPr lang="en-US" altLang="zh-TW" sz="3600">
                <a:solidFill>
                  <a:srgbClr val="0033CC"/>
                </a:solidFill>
                <a:sym typeface="Symbol" pitchFamily="18" charset="2"/>
              </a:rPr>
              <a:t>=2/</a:t>
            </a:r>
            <a:r>
              <a:rPr lang="en-US" altLang="zh-TW" sz="3600" i="1">
                <a:solidFill>
                  <a:srgbClr val="0033CC"/>
                </a:solidFill>
                <a:sym typeface="Symbol" pitchFamily="18" charset="2"/>
              </a:rPr>
              <a:t>T</a:t>
            </a:r>
            <a:r>
              <a:rPr lang="en-US" altLang="zh-TW" sz="3600" i="1">
                <a:sym typeface="Symbol" pitchFamily="18" charset="2"/>
              </a:rPr>
              <a:t>.</a:t>
            </a:r>
            <a:endParaRPr lang="en-US" altLang="zh-TW" sz="3600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839788" y="3124200"/>
          <a:ext cx="37052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879560" imgH="330120" progId="Equation.3">
                  <p:embed/>
                </p:oleObj>
              </mc:Choice>
              <mc:Fallback>
                <p:oleObj name="Equation" r:id="rId3" imgW="1879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3124200"/>
                        <a:ext cx="3705225" cy="647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4953000" y="3124200"/>
          <a:ext cx="36560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854000" imgH="330120" progId="Equation.3">
                  <p:embed/>
                </p:oleObj>
              </mc:Choice>
              <mc:Fallback>
                <p:oleObj name="Equation" r:id="rId5" imgW="1854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124200"/>
                        <a:ext cx="3656013" cy="647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838200" y="3886200"/>
          <a:ext cx="520858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2641320" imgH="457200" progId="Equation.3">
                  <p:embed/>
                </p:oleObj>
              </mc:Choice>
              <mc:Fallback>
                <p:oleObj name="Equation" r:id="rId7" imgW="2641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86200"/>
                        <a:ext cx="5208588" cy="895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865188" y="4972050"/>
          <a:ext cx="5106987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2590560" imgH="457200" progId="Equation.3">
                  <p:embed/>
                </p:oleObj>
              </mc:Choice>
              <mc:Fallback>
                <p:oleObj name="Equation" r:id="rId9" imgW="2590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972050"/>
                        <a:ext cx="5106987" cy="895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850900" y="6019800"/>
          <a:ext cx="57102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895480" imgH="330120" progId="Equation.3">
                  <p:embed/>
                </p:oleObj>
              </mc:Choice>
              <mc:Fallback>
                <p:oleObj name="Equation" r:id="rId11" imgW="28954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6019800"/>
                        <a:ext cx="5710238" cy="6461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6019800" y="4079875"/>
            <a:ext cx="3009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We now prove this one</a:t>
            </a:r>
          </a:p>
        </p:txBody>
      </p:sp>
    </p:spTree>
    <p:extLst>
      <p:ext uri="{BB962C8B-B14F-4D97-AF65-F5344CB8AC3E}">
        <p14:creationId xmlns:p14="http://schemas.microsoft.com/office/powerpoint/2010/main" val="157757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  <p:bldP spid="4506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 dirty="0"/>
              <a:t>Proof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762000" y="2362200"/>
          <a:ext cx="35052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663560" imgH="330120" progId="Equation.3">
                  <p:embed/>
                </p:oleObj>
              </mc:Choice>
              <mc:Fallback>
                <p:oleObj name="Equation" r:id="rId3" imgW="1663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362200"/>
                        <a:ext cx="350520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8" name="AutoShape 8"/>
          <p:cNvSpPr>
            <a:spLocks/>
          </p:cNvSpPr>
          <p:nvPr/>
        </p:nvSpPr>
        <p:spPr bwMode="auto">
          <a:xfrm rot="5400000">
            <a:off x="3200400" y="4876800"/>
            <a:ext cx="1524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0</a:t>
            </a:r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3429000" y="228600"/>
          <a:ext cx="50038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2400120" imgH="393480" progId="Equation.3">
                  <p:embed/>
                </p:oleObj>
              </mc:Choice>
              <mc:Fallback>
                <p:oleObj name="Equation" r:id="rId5" imgW="240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28600"/>
                        <a:ext cx="5003800" cy="8175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457200" y="3133725"/>
          <a:ext cx="67151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3187440" imgH="393480" progId="Equation.3">
                  <p:embed/>
                </p:oleObj>
              </mc:Choice>
              <mc:Fallback>
                <p:oleObj name="Equation" r:id="rId7" imgW="318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33725"/>
                        <a:ext cx="671512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12"/>
          <p:cNvGraphicFramePr>
            <a:graphicFrameLocks noChangeAspect="1"/>
          </p:cNvGraphicFramePr>
          <p:nvPr/>
        </p:nvGraphicFramePr>
        <p:xfrm>
          <a:off x="457200" y="4038600"/>
          <a:ext cx="866933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4114800" imgH="431640" progId="Equation.3">
                  <p:embed/>
                </p:oleObj>
              </mc:Choice>
              <mc:Fallback>
                <p:oleObj name="Equation" r:id="rId9" imgW="4114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038600"/>
                        <a:ext cx="8669338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5105400" y="2286000"/>
            <a:ext cx="1338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000" i="1"/>
              <a:t>m </a:t>
            </a:r>
            <a:r>
              <a:rPr lang="en-US" altLang="zh-TW" sz="4000">
                <a:sym typeface="Symbol" pitchFamily="18" charset="2"/>
              </a:rPr>
              <a:t> </a:t>
            </a:r>
            <a:r>
              <a:rPr lang="en-US" altLang="zh-TW" sz="4000" i="1">
                <a:sym typeface="Symbol" pitchFamily="18" charset="2"/>
              </a:rPr>
              <a:t>n</a:t>
            </a:r>
            <a:endParaRPr lang="en-US" altLang="zh-TW" sz="4000" i="1"/>
          </a:p>
        </p:txBody>
      </p:sp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457200" y="4876800"/>
          <a:ext cx="75723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3593880" imgH="431640" progId="Equation.3">
                  <p:embed/>
                </p:oleObj>
              </mc:Choice>
              <mc:Fallback>
                <p:oleObj name="Equation" r:id="rId11" imgW="3593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76800"/>
                        <a:ext cx="7572375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5" name="AutoShape 15"/>
          <p:cNvSpPr>
            <a:spLocks/>
          </p:cNvSpPr>
          <p:nvPr/>
        </p:nvSpPr>
        <p:spPr bwMode="auto">
          <a:xfrm rot="5400000">
            <a:off x="6934200" y="4800600"/>
            <a:ext cx="1524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0</a:t>
            </a:r>
          </a:p>
        </p:txBody>
      </p:sp>
      <p:graphicFrame>
        <p:nvGraphicFramePr>
          <p:cNvPr id="46096" name="Object 16"/>
          <p:cNvGraphicFramePr>
            <a:graphicFrameLocks noChangeAspect="1"/>
          </p:cNvGraphicFramePr>
          <p:nvPr/>
        </p:nvGraphicFramePr>
        <p:xfrm>
          <a:off x="252413" y="5859463"/>
          <a:ext cx="10429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241200" imgH="177480" progId="Equation.3">
                  <p:embed/>
                </p:oleObj>
              </mc:Choice>
              <mc:Fallback>
                <p:oleObj name="Equation" r:id="rId13" imgW="241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5859463"/>
                        <a:ext cx="10429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26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26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460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 animBg="1" autoUpdateAnimBg="0"/>
      <p:bldP spid="46093" grpId="0" autoUpdateAnimBg="0"/>
      <p:bldP spid="4609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000" dirty="0"/>
              <a:t>Proof</a:t>
            </a:r>
          </a:p>
        </p:txBody>
      </p:sp>
      <p:graphicFrame>
        <p:nvGraphicFramePr>
          <p:cNvPr id="47109" name="Object 1029"/>
          <p:cNvGraphicFramePr>
            <a:graphicFrameLocks noChangeAspect="1"/>
          </p:cNvGraphicFramePr>
          <p:nvPr/>
        </p:nvGraphicFramePr>
        <p:xfrm>
          <a:off x="762000" y="2362200"/>
          <a:ext cx="35052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663560" imgH="330120" progId="Equation.3">
                  <p:embed/>
                </p:oleObj>
              </mc:Choice>
              <mc:Fallback>
                <p:oleObj name="Equation" r:id="rId3" imgW="1663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362200"/>
                        <a:ext cx="350520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0" name="AutoShape 1030"/>
          <p:cNvSpPr>
            <a:spLocks/>
          </p:cNvSpPr>
          <p:nvPr/>
        </p:nvSpPr>
        <p:spPr bwMode="auto">
          <a:xfrm rot="5400000">
            <a:off x="3390900" y="3924300"/>
            <a:ext cx="152400" cy="2514600"/>
          </a:xfrm>
          <a:prstGeom prst="rightBrace">
            <a:avLst>
              <a:gd name="adj1" fmla="val 137500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0</a:t>
            </a:r>
          </a:p>
        </p:txBody>
      </p:sp>
      <p:graphicFrame>
        <p:nvGraphicFramePr>
          <p:cNvPr id="47111" name="Object 1031"/>
          <p:cNvGraphicFramePr>
            <a:graphicFrameLocks noChangeAspect="1"/>
          </p:cNvGraphicFramePr>
          <p:nvPr/>
        </p:nvGraphicFramePr>
        <p:xfrm>
          <a:off x="3429000" y="228600"/>
          <a:ext cx="50038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2400120" imgH="393480" progId="Equation.3">
                  <p:embed/>
                </p:oleObj>
              </mc:Choice>
              <mc:Fallback>
                <p:oleObj name="Equation" r:id="rId5" imgW="240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28600"/>
                        <a:ext cx="5003800" cy="8175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1032"/>
          <p:cNvGraphicFramePr>
            <a:graphicFrameLocks noChangeAspect="1"/>
          </p:cNvGraphicFramePr>
          <p:nvPr/>
        </p:nvGraphicFramePr>
        <p:xfrm>
          <a:off x="838200" y="3195638"/>
          <a:ext cx="26225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1244520" imgH="330120" progId="Equation.3">
                  <p:embed/>
                </p:oleObj>
              </mc:Choice>
              <mc:Fallback>
                <p:oleObj name="Equation" r:id="rId7" imgW="12445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95638"/>
                        <a:ext cx="2622550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1033"/>
          <p:cNvGraphicFramePr>
            <a:graphicFrameLocks noChangeAspect="1"/>
          </p:cNvGraphicFramePr>
          <p:nvPr/>
        </p:nvGraphicFramePr>
        <p:xfrm>
          <a:off x="838200" y="3946525"/>
          <a:ext cx="417353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1981080" imgH="520560" progId="Equation.3">
                  <p:embed/>
                </p:oleObj>
              </mc:Choice>
              <mc:Fallback>
                <p:oleObj name="Equation" r:id="rId9" imgW="198108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46525"/>
                        <a:ext cx="4173538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4" name="Text Box 1034"/>
          <p:cNvSpPr txBox="1">
            <a:spLocks noChangeArrowheads="1"/>
          </p:cNvSpPr>
          <p:nvPr/>
        </p:nvSpPr>
        <p:spPr bwMode="auto">
          <a:xfrm>
            <a:off x="5105400" y="2295525"/>
            <a:ext cx="1344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000" i="1"/>
              <a:t>m </a:t>
            </a:r>
            <a:r>
              <a:rPr lang="en-US" altLang="zh-TW" sz="4000">
                <a:sym typeface="Symbol" pitchFamily="18" charset="2"/>
              </a:rPr>
              <a:t>= </a:t>
            </a:r>
            <a:r>
              <a:rPr lang="en-US" altLang="zh-TW" sz="4000" i="1">
                <a:sym typeface="Symbol" pitchFamily="18" charset="2"/>
              </a:rPr>
              <a:t>n</a:t>
            </a:r>
            <a:endParaRPr lang="en-US" altLang="zh-TW" sz="4000" i="1"/>
          </a:p>
        </p:txBody>
      </p:sp>
      <p:graphicFrame>
        <p:nvGraphicFramePr>
          <p:cNvPr id="47115" name="Object 1035"/>
          <p:cNvGraphicFramePr>
            <a:graphicFrameLocks noChangeAspect="1"/>
          </p:cNvGraphicFramePr>
          <p:nvPr/>
        </p:nvGraphicFramePr>
        <p:xfrm>
          <a:off x="838200" y="5502275"/>
          <a:ext cx="6143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291960" imgH="393480" progId="Equation.3">
                  <p:embed/>
                </p:oleObj>
              </mc:Choice>
              <mc:Fallback>
                <p:oleObj name="Equation" r:id="rId11" imgW="29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02275"/>
                        <a:ext cx="61436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8" name="Object 1038"/>
          <p:cNvGraphicFramePr>
            <a:graphicFrameLocks noChangeAspect="1"/>
          </p:cNvGraphicFramePr>
          <p:nvPr/>
        </p:nvGraphicFramePr>
        <p:xfrm>
          <a:off x="3429000" y="1143000"/>
          <a:ext cx="2859088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1371600" imgH="393480" progId="Equation.3">
                  <p:embed/>
                </p:oleObj>
              </mc:Choice>
              <mc:Fallback>
                <p:oleObj name="Equation" r:id="rId13" imgW="137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143000"/>
                        <a:ext cx="2859088" cy="8175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9" name="Object 1039"/>
          <p:cNvGraphicFramePr>
            <a:graphicFrameLocks noChangeAspect="1"/>
          </p:cNvGraphicFramePr>
          <p:nvPr/>
        </p:nvGraphicFramePr>
        <p:xfrm>
          <a:off x="3581400" y="3135313"/>
          <a:ext cx="32908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1562040" imgH="393480" progId="Equation.3">
                  <p:embed/>
                </p:oleObj>
              </mc:Choice>
              <mc:Fallback>
                <p:oleObj name="Equation" r:id="rId15" imgW="1562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135313"/>
                        <a:ext cx="329088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0" name="Object 1040"/>
          <p:cNvGraphicFramePr>
            <a:graphicFrameLocks noChangeAspect="1"/>
          </p:cNvGraphicFramePr>
          <p:nvPr/>
        </p:nvGraphicFramePr>
        <p:xfrm>
          <a:off x="3657600" y="5810250"/>
          <a:ext cx="520858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2641320" imgH="457200" progId="Equation.3">
                  <p:embed/>
                </p:oleObj>
              </mc:Choice>
              <mc:Fallback>
                <p:oleObj name="Equation" r:id="rId17" imgW="2641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810250"/>
                        <a:ext cx="5208588" cy="895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16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471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 autoUpdateAnimBg="0"/>
      <p:bldP spid="4711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Orthogonal set of Sinusoidal Functions</a:t>
            </a:r>
          </a:p>
        </p:txBody>
      </p:sp>
      <p:grpSp>
        <p:nvGrpSpPr>
          <p:cNvPr id="48143" name="Group 1039"/>
          <p:cNvGrpSpPr>
            <a:grpSpLocks/>
          </p:cNvGrpSpPr>
          <p:nvPr/>
        </p:nvGrpSpPr>
        <p:grpSpPr bwMode="auto">
          <a:xfrm>
            <a:off x="838200" y="2362200"/>
            <a:ext cx="7770813" cy="4303713"/>
            <a:chOff x="528" y="1488"/>
            <a:chExt cx="4895" cy="2711"/>
          </a:xfrm>
        </p:grpSpPr>
        <p:sp>
          <p:nvSpPr>
            <p:cNvPr id="48133" name="Text Box 1029"/>
            <p:cNvSpPr txBox="1">
              <a:spLocks noChangeArrowheads="1"/>
            </p:cNvSpPr>
            <p:nvPr/>
          </p:nvSpPr>
          <p:spPr bwMode="auto">
            <a:xfrm>
              <a:off x="576" y="1488"/>
              <a:ext cx="475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3600"/>
                <a:t>Define </a:t>
              </a:r>
              <a:r>
                <a:rPr lang="en-US" altLang="zh-TW" sz="360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aseline="-25000">
                  <a:solidFill>
                    <a:srgbClr val="0033CC"/>
                  </a:solidFill>
                  <a:sym typeface="Symbol" pitchFamily="18" charset="2"/>
                </a:rPr>
                <a:t>0</a:t>
              </a:r>
              <a:r>
                <a:rPr lang="en-US" altLang="zh-TW" sz="3600">
                  <a:solidFill>
                    <a:srgbClr val="0033CC"/>
                  </a:solidFill>
                  <a:sym typeface="Symbol" pitchFamily="18" charset="2"/>
                </a:rPr>
                <a:t>=2/</a:t>
              </a:r>
              <a:r>
                <a:rPr lang="en-US" altLang="zh-TW" sz="3600" i="1">
                  <a:solidFill>
                    <a:srgbClr val="0033CC"/>
                  </a:solidFill>
                  <a:sym typeface="Symbol" pitchFamily="18" charset="2"/>
                </a:rPr>
                <a:t>T</a:t>
              </a:r>
              <a:r>
                <a:rPr lang="en-US" altLang="zh-TW" sz="3600" i="1">
                  <a:sym typeface="Symbol" pitchFamily="18" charset="2"/>
                </a:rPr>
                <a:t>.</a:t>
              </a:r>
              <a:endParaRPr lang="en-US" altLang="zh-TW" sz="3600"/>
            </a:p>
          </p:txBody>
        </p:sp>
        <p:graphicFrame>
          <p:nvGraphicFramePr>
            <p:cNvPr id="48134" name="Object 1030"/>
            <p:cNvGraphicFramePr>
              <a:graphicFrameLocks noChangeAspect="1"/>
            </p:cNvGraphicFramePr>
            <p:nvPr/>
          </p:nvGraphicFramePr>
          <p:xfrm>
            <a:off x="529" y="1968"/>
            <a:ext cx="2334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Equation" r:id="rId3" imgW="1879560" imgH="330120" progId="Equation.3">
                    <p:embed/>
                  </p:oleObj>
                </mc:Choice>
                <mc:Fallback>
                  <p:oleObj name="Equation" r:id="rId3" imgW="187956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" y="1968"/>
                          <a:ext cx="2334" cy="40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5" name="Object 1031"/>
            <p:cNvGraphicFramePr>
              <a:graphicFrameLocks noChangeAspect="1"/>
            </p:cNvGraphicFramePr>
            <p:nvPr/>
          </p:nvGraphicFramePr>
          <p:xfrm>
            <a:off x="3120" y="1968"/>
            <a:ext cx="2303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5" imgW="1854000" imgH="330120" progId="Equation.3">
                    <p:embed/>
                  </p:oleObj>
                </mc:Choice>
                <mc:Fallback>
                  <p:oleObj name="Equation" r:id="rId5" imgW="185400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968"/>
                          <a:ext cx="2303" cy="40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6" name="Object 1032"/>
            <p:cNvGraphicFramePr>
              <a:graphicFrameLocks noChangeAspect="1"/>
            </p:cNvGraphicFramePr>
            <p:nvPr/>
          </p:nvGraphicFramePr>
          <p:xfrm>
            <a:off x="528" y="2448"/>
            <a:ext cx="3281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Equation" r:id="rId7" imgW="2641320" imgH="457200" progId="Equation.3">
                    <p:embed/>
                  </p:oleObj>
                </mc:Choice>
                <mc:Fallback>
                  <p:oleObj name="Equation" r:id="rId7" imgW="264132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2448"/>
                          <a:ext cx="3281" cy="56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7" name="Object 1033"/>
            <p:cNvGraphicFramePr>
              <a:graphicFrameLocks noChangeAspect="1"/>
            </p:cNvGraphicFramePr>
            <p:nvPr/>
          </p:nvGraphicFramePr>
          <p:xfrm>
            <a:off x="545" y="3132"/>
            <a:ext cx="3217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5" name="Equation" r:id="rId9" imgW="2590560" imgH="457200" progId="Equation.3">
                    <p:embed/>
                  </p:oleObj>
                </mc:Choice>
                <mc:Fallback>
                  <p:oleObj name="Equation" r:id="rId9" imgW="25905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" y="3132"/>
                          <a:ext cx="3217" cy="56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8" name="Object 1034"/>
            <p:cNvGraphicFramePr>
              <a:graphicFrameLocks noChangeAspect="1"/>
            </p:cNvGraphicFramePr>
            <p:nvPr/>
          </p:nvGraphicFramePr>
          <p:xfrm>
            <a:off x="536" y="3792"/>
            <a:ext cx="3597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6" name="Equation" r:id="rId11" imgW="2895480" imgH="330120" progId="Equation.3">
                    <p:embed/>
                  </p:oleObj>
                </mc:Choice>
                <mc:Fallback>
                  <p:oleObj name="Equation" r:id="rId11" imgW="289548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" y="3792"/>
                          <a:ext cx="3597" cy="407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8141" name="Object 1037"/>
          <p:cNvGraphicFramePr>
            <a:graphicFrameLocks noChangeAspect="1"/>
          </p:cNvGraphicFramePr>
          <p:nvPr/>
        </p:nvGraphicFramePr>
        <p:xfrm>
          <a:off x="1524000" y="3046413"/>
          <a:ext cx="5867400" cy="217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3" imgW="1904760" imgH="711000" progId="Equation.3">
                  <p:embed/>
                </p:oleObj>
              </mc:Choice>
              <mc:Fallback>
                <p:oleObj name="Equation" r:id="rId13" imgW="19047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6413"/>
                        <a:ext cx="5867400" cy="2173287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2" name="Text Box 1038"/>
          <p:cNvSpPr txBox="1">
            <a:spLocks noChangeArrowheads="1"/>
          </p:cNvSpPr>
          <p:nvPr/>
        </p:nvSpPr>
        <p:spPr bwMode="auto">
          <a:xfrm>
            <a:off x="2057400" y="5484813"/>
            <a:ext cx="4533900" cy="823912"/>
          </a:xfrm>
          <a:prstGeom prst="rect">
            <a:avLst/>
          </a:prstGeom>
          <a:solidFill>
            <a:srgbClr val="0033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4800">
                <a:solidFill>
                  <a:schemeClr val="bg1"/>
                </a:solidFill>
              </a:rPr>
              <a:t>an orthogonal set.</a:t>
            </a:r>
          </a:p>
        </p:txBody>
      </p:sp>
    </p:spTree>
    <p:extLst>
      <p:ext uri="{BB962C8B-B14F-4D97-AF65-F5344CB8AC3E}">
        <p14:creationId xmlns:p14="http://schemas.microsoft.com/office/powerpoint/2010/main" val="327735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/>
              <a:t>Decomposition</a:t>
            </a: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273175" y="3684588"/>
          <a:ext cx="2357438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130040" imgH="393480" progId="Equation.3">
                  <p:embed/>
                </p:oleObj>
              </mc:Choice>
              <mc:Fallback>
                <p:oleObj name="Equation" r:id="rId3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3684588"/>
                        <a:ext cx="2357438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1357313" y="4667250"/>
          <a:ext cx="52768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2527200" imgH="393480" progId="Equation.3">
                  <p:embed/>
                </p:oleObj>
              </mc:Choice>
              <mc:Fallback>
                <p:oleObj name="Equation" r:id="rId5" imgW="252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667250"/>
                        <a:ext cx="52768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408113" y="5657850"/>
          <a:ext cx="52260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2501640" imgH="393480" progId="Equation.3">
                  <p:embed/>
                </p:oleObj>
              </mc:Choice>
              <mc:Fallback>
                <p:oleObj name="Equation" r:id="rId7" imgW="2501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5657850"/>
                        <a:ext cx="52260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179513" y="2286000"/>
          <a:ext cx="7202487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2717640" imgH="431640" progId="Equation.3">
                  <p:embed/>
                </p:oleObj>
              </mc:Choice>
              <mc:Fallback>
                <p:oleObj name="Equation" r:id="rId9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2286000"/>
                        <a:ext cx="7202487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12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7200" dirty="0"/>
              <a:t>Proof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53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/>
              <a:t>Use the following facts:</a:t>
            </a:r>
          </a:p>
        </p:txBody>
      </p:sp>
      <p:grpSp>
        <p:nvGrpSpPr>
          <p:cNvPr id="7184" name="Group 16"/>
          <p:cNvGrpSpPr>
            <a:grpSpLocks/>
          </p:cNvGrpSpPr>
          <p:nvPr/>
        </p:nvGrpSpPr>
        <p:grpSpPr bwMode="auto">
          <a:xfrm>
            <a:off x="838200" y="3124200"/>
            <a:ext cx="7770813" cy="3541713"/>
            <a:chOff x="528" y="1968"/>
            <a:chExt cx="4895" cy="2231"/>
          </a:xfrm>
        </p:grpSpPr>
        <p:graphicFrame>
          <p:nvGraphicFramePr>
            <p:cNvPr id="7178" name="Object 10"/>
            <p:cNvGraphicFramePr>
              <a:graphicFrameLocks noChangeAspect="1"/>
            </p:cNvGraphicFramePr>
            <p:nvPr/>
          </p:nvGraphicFramePr>
          <p:xfrm>
            <a:off x="529" y="1968"/>
            <a:ext cx="2334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name="Equation" r:id="rId3" imgW="1879560" imgH="330120" progId="Equation.3">
                    <p:embed/>
                  </p:oleObj>
                </mc:Choice>
                <mc:Fallback>
                  <p:oleObj name="Equation" r:id="rId3" imgW="187956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" y="1968"/>
                          <a:ext cx="2334" cy="40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9" name="Object 11"/>
            <p:cNvGraphicFramePr>
              <a:graphicFrameLocks noChangeAspect="1"/>
            </p:cNvGraphicFramePr>
            <p:nvPr/>
          </p:nvGraphicFramePr>
          <p:xfrm>
            <a:off x="3120" y="1968"/>
            <a:ext cx="2303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" name="Equation" r:id="rId5" imgW="1854000" imgH="330120" progId="Equation.3">
                    <p:embed/>
                  </p:oleObj>
                </mc:Choice>
                <mc:Fallback>
                  <p:oleObj name="Equation" r:id="rId5" imgW="185400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968"/>
                          <a:ext cx="2303" cy="408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0" name="Object 12"/>
            <p:cNvGraphicFramePr>
              <a:graphicFrameLocks noChangeAspect="1"/>
            </p:cNvGraphicFramePr>
            <p:nvPr/>
          </p:nvGraphicFramePr>
          <p:xfrm>
            <a:off x="528" y="2448"/>
            <a:ext cx="3281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2" name="Equation" r:id="rId7" imgW="2641320" imgH="457200" progId="Equation.3">
                    <p:embed/>
                  </p:oleObj>
                </mc:Choice>
                <mc:Fallback>
                  <p:oleObj name="Equation" r:id="rId7" imgW="264132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2448"/>
                          <a:ext cx="3281" cy="56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1" name="Object 13"/>
            <p:cNvGraphicFramePr>
              <a:graphicFrameLocks noChangeAspect="1"/>
            </p:cNvGraphicFramePr>
            <p:nvPr/>
          </p:nvGraphicFramePr>
          <p:xfrm>
            <a:off x="545" y="3132"/>
            <a:ext cx="3217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3" name="Equation" r:id="rId9" imgW="2590560" imgH="457200" progId="Equation.3">
                    <p:embed/>
                  </p:oleObj>
                </mc:Choice>
                <mc:Fallback>
                  <p:oleObj name="Equation" r:id="rId9" imgW="25905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" y="3132"/>
                          <a:ext cx="3217" cy="564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2" name="Object 14"/>
            <p:cNvGraphicFramePr>
              <a:graphicFrameLocks noChangeAspect="1"/>
            </p:cNvGraphicFramePr>
            <p:nvPr/>
          </p:nvGraphicFramePr>
          <p:xfrm>
            <a:off x="536" y="3792"/>
            <a:ext cx="3597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4" name="Equation" r:id="rId11" imgW="2895480" imgH="330120" progId="Equation.3">
                    <p:embed/>
                  </p:oleObj>
                </mc:Choice>
                <mc:Fallback>
                  <p:oleObj name="Equation" r:id="rId11" imgW="289548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" y="3792"/>
                          <a:ext cx="3597" cy="407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205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 dirty="0"/>
              <a:t>Example (Square Wave)</a:t>
            </a:r>
          </a:p>
        </p:txBody>
      </p:sp>
      <p:graphicFrame>
        <p:nvGraphicFramePr>
          <p:cNvPr id="8249" name="Object 57"/>
          <p:cNvGraphicFramePr>
            <a:graphicFrameLocks noChangeAspect="1"/>
          </p:cNvGraphicFramePr>
          <p:nvPr/>
        </p:nvGraphicFramePr>
        <p:xfrm>
          <a:off x="901700" y="3960813"/>
          <a:ext cx="18510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066680" imgH="393480" progId="Equation.3">
                  <p:embed/>
                </p:oleObj>
              </mc:Choice>
              <mc:Fallback>
                <p:oleObj name="Equation" r:id="rId3" imgW="1066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960813"/>
                        <a:ext cx="1851025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0" name="Object 58"/>
          <p:cNvGraphicFramePr>
            <a:graphicFrameLocks noChangeAspect="1"/>
          </p:cNvGraphicFramePr>
          <p:nvPr/>
        </p:nvGraphicFramePr>
        <p:xfrm>
          <a:off x="838200" y="4800600"/>
          <a:ext cx="506095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2920680" imgH="393480" progId="Equation.3">
                  <p:embed/>
                </p:oleObj>
              </mc:Choice>
              <mc:Fallback>
                <p:oleObj name="Equation" r:id="rId5" imgW="2920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506095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52" name="Object 60"/>
          <p:cNvGraphicFramePr>
            <a:graphicFrameLocks noChangeAspect="1"/>
          </p:cNvGraphicFramePr>
          <p:nvPr/>
        </p:nvGraphicFramePr>
        <p:xfrm>
          <a:off x="739775" y="5614988"/>
          <a:ext cx="823118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4749480" imgH="457200" progId="Equation.3">
                  <p:embed/>
                </p:oleObj>
              </mc:Choice>
              <mc:Fallback>
                <p:oleObj name="Equation" r:id="rId7" imgW="4749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5614988"/>
                        <a:ext cx="8231188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57" name="Group 65"/>
          <p:cNvGrpSpPr>
            <a:grpSpLocks/>
          </p:cNvGrpSpPr>
          <p:nvPr/>
        </p:nvGrpSpPr>
        <p:grpSpPr bwMode="auto">
          <a:xfrm>
            <a:off x="1066800" y="2362200"/>
            <a:ext cx="6553200" cy="1447800"/>
            <a:chOff x="672" y="1488"/>
            <a:chExt cx="4128" cy="912"/>
          </a:xfrm>
        </p:grpSpPr>
        <p:sp>
          <p:nvSpPr>
            <p:cNvPr id="8256" name="Rectangle 64"/>
            <p:cNvSpPr>
              <a:spLocks noChangeArrowheads="1"/>
            </p:cNvSpPr>
            <p:nvPr/>
          </p:nvSpPr>
          <p:spPr bwMode="auto">
            <a:xfrm>
              <a:off x="672" y="1488"/>
              <a:ext cx="4128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55" name="Group 63"/>
            <p:cNvGrpSpPr>
              <a:grpSpLocks/>
            </p:cNvGrpSpPr>
            <p:nvPr/>
          </p:nvGrpSpPr>
          <p:grpSpPr bwMode="auto">
            <a:xfrm>
              <a:off x="816" y="1536"/>
              <a:ext cx="3888" cy="816"/>
              <a:chOff x="816" y="1536"/>
              <a:chExt cx="3888" cy="816"/>
            </a:xfrm>
          </p:grpSpPr>
          <p:sp>
            <p:nvSpPr>
              <p:cNvPr id="8203" name="Line 11"/>
              <p:cNvSpPr>
                <a:spLocks noChangeShapeType="1"/>
              </p:cNvSpPr>
              <p:nvPr/>
            </p:nvSpPr>
            <p:spPr bwMode="auto">
              <a:xfrm flipV="1">
                <a:off x="2640" y="1536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04" name="Rectangle 12"/>
              <p:cNvSpPr>
                <a:spLocks noChangeArrowheads="1"/>
              </p:cNvSpPr>
              <p:nvPr/>
            </p:nvSpPr>
            <p:spPr bwMode="auto">
              <a:xfrm>
                <a:off x="2640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Rectangle 14"/>
              <p:cNvSpPr>
                <a:spLocks noChangeArrowheads="1"/>
              </p:cNvSpPr>
              <p:nvPr/>
            </p:nvSpPr>
            <p:spPr bwMode="auto">
              <a:xfrm>
                <a:off x="3216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Rectangle 16"/>
              <p:cNvSpPr>
                <a:spLocks noChangeArrowheads="1"/>
              </p:cNvSpPr>
              <p:nvPr/>
            </p:nvSpPr>
            <p:spPr bwMode="auto">
              <a:xfrm>
                <a:off x="3792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/>
            </p:nvSpPr>
            <p:spPr bwMode="auto">
              <a:xfrm>
                <a:off x="2064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22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/>
            </p:nvSpPr>
            <p:spPr bwMode="auto">
              <a:xfrm>
                <a:off x="912" y="1872"/>
                <a:ext cx="288" cy="2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" name="Line 9"/>
              <p:cNvSpPr>
                <a:spLocks noChangeShapeType="1"/>
              </p:cNvSpPr>
              <p:nvPr/>
            </p:nvSpPr>
            <p:spPr bwMode="auto">
              <a:xfrm>
                <a:off x="816" y="2160"/>
                <a:ext cx="38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217" name="Text Box 25"/>
              <p:cNvSpPr txBox="1">
                <a:spLocks noChangeArrowheads="1"/>
              </p:cNvSpPr>
              <p:nvPr/>
            </p:nvSpPr>
            <p:spPr bwMode="auto">
              <a:xfrm>
                <a:off x="2822" y="2112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</a:t>
                </a:r>
                <a:endParaRPr lang="en-US" altLang="zh-TW" sz="1800"/>
              </a:p>
            </p:txBody>
          </p:sp>
          <p:sp>
            <p:nvSpPr>
              <p:cNvPr id="8218" name="Text Box 26"/>
              <p:cNvSpPr txBox="1">
                <a:spLocks noChangeArrowheads="1"/>
              </p:cNvSpPr>
              <p:nvPr/>
            </p:nvSpPr>
            <p:spPr bwMode="auto">
              <a:xfrm>
                <a:off x="3024" y="2112"/>
                <a:ext cx="30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 2</a:t>
                </a:r>
                <a:endParaRPr lang="en-US" altLang="zh-TW" sz="1800"/>
              </a:p>
            </p:txBody>
          </p:sp>
          <p:sp>
            <p:nvSpPr>
              <p:cNvPr id="8219" name="Text Box 27"/>
              <p:cNvSpPr txBox="1">
                <a:spLocks noChangeArrowheads="1"/>
              </p:cNvSpPr>
              <p:nvPr/>
            </p:nvSpPr>
            <p:spPr bwMode="auto">
              <a:xfrm>
                <a:off x="3312" y="2112"/>
                <a:ext cx="30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 3</a:t>
                </a:r>
                <a:endParaRPr lang="en-US" altLang="zh-TW" sz="1800"/>
              </a:p>
            </p:txBody>
          </p:sp>
          <p:sp>
            <p:nvSpPr>
              <p:cNvPr id="8220" name="Text Box 28"/>
              <p:cNvSpPr txBox="1">
                <a:spLocks noChangeArrowheads="1"/>
              </p:cNvSpPr>
              <p:nvPr/>
            </p:nvSpPr>
            <p:spPr bwMode="auto">
              <a:xfrm>
                <a:off x="3633" y="2112"/>
                <a:ext cx="30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 4</a:t>
                </a:r>
                <a:endParaRPr lang="en-US" altLang="zh-TW" sz="1800"/>
              </a:p>
            </p:txBody>
          </p:sp>
          <p:sp>
            <p:nvSpPr>
              <p:cNvPr id="8221" name="Text Box 29"/>
              <p:cNvSpPr txBox="1">
                <a:spLocks noChangeArrowheads="1"/>
              </p:cNvSpPr>
              <p:nvPr/>
            </p:nvSpPr>
            <p:spPr bwMode="auto">
              <a:xfrm>
                <a:off x="3921" y="2112"/>
                <a:ext cx="30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 5</a:t>
                </a:r>
                <a:endParaRPr lang="en-US" altLang="zh-TW" sz="1800"/>
              </a:p>
            </p:txBody>
          </p:sp>
          <p:sp>
            <p:nvSpPr>
              <p:cNvPr id="8222" name="Text Box 30"/>
              <p:cNvSpPr txBox="1">
                <a:spLocks noChangeArrowheads="1"/>
              </p:cNvSpPr>
              <p:nvPr/>
            </p:nvSpPr>
            <p:spPr bwMode="auto">
              <a:xfrm>
                <a:off x="2256" y="2112"/>
                <a:ext cx="24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-</a:t>
                </a:r>
                <a:endParaRPr lang="en-US" altLang="zh-TW" sz="1800"/>
              </a:p>
            </p:txBody>
          </p:sp>
          <p:sp>
            <p:nvSpPr>
              <p:cNvPr id="822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2112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-2</a:t>
                </a:r>
                <a:endParaRPr lang="en-US" altLang="zh-TW" sz="1800"/>
              </a:p>
            </p:txBody>
          </p:sp>
          <p:sp>
            <p:nvSpPr>
              <p:cNvPr id="8224" name="Text Box 32"/>
              <p:cNvSpPr txBox="1">
                <a:spLocks noChangeArrowheads="1"/>
              </p:cNvSpPr>
              <p:nvPr/>
            </p:nvSpPr>
            <p:spPr bwMode="auto">
              <a:xfrm>
                <a:off x="1680" y="2112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-3</a:t>
                </a:r>
                <a:endParaRPr lang="en-US" altLang="zh-TW" sz="1800"/>
              </a:p>
            </p:txBody>
          </p:sp>
          <p:sp>
            <p:nvSpPr>
              <p:cNvPr id="8225" name="Text Box 33"/>
              <p:cNvSpPr txBox="1">
                <a:spLocks noChangeArrowheads="1"/>
              </p:cNvSpPr>
              <p:nvPr/>
            </p:nvSpPr>
            <p:spPr bwMode="auto">
              <a:xfrm>
                <a:off x="1392" y="2112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-4</a:t>
                </a:r>
                <a:endParaRPr lang="en-US" altLang="zh-TW" sz="1800"/>
              </a:p>
            </p:txBody>
          </p:sp>
          <p:sp>
            <p:nvSpPr>
              <p:cNvPr id="8226" name="Text Box 34"/>
              <p:cNvSpPr txBox="1">
                <a:spLocks noChangeArrowheads="1"/>
              </p:cNvSpPr>
              <p:nvPr/>
            </p:nvSpPr>
            <p:spPr bwMode="auto">
              <a:xfrm>
                <a:off x="1104" y="2112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-5</a:t>
                </a:r>
                <a:endParaRPr lang="en-US" altLang="zh-TW" sz="1800"/>
              </a:p>
            </p:txBody>
          </p:sp>
          <p:sp>
            <p:nvSpPr>
              <p:cNvPr id="8227" name="Text Box 35"/>
              <p:cNvSpPr txBox="1">
                <a:spLocks noChangeArrowheads="1"/>
              </p:cNvSpPr>
              <p:nvPr/>
            </p:nvSpPr>
            <p:spPr bwMode="auto">
              <a:xfrm>
                <a:off x="816" y="2112"/>
                <a:ext cx="3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800">
                    <a:sym typeface="Symbol" pitchFamily="18" charset="2"/>
                  </a:rPr>
                  <a:t>-6</a:t>
                </a:r>
                <a:endParaRPr lang="en-US" altLang="zh-TW" sz="1800"/>
              </a:p>
            </p:txBody>
          </p:sp>
          <p:sp>
            <p:nvSpPr>
              <p:cNvPr id="8253" name="Text Box 61"/>
              <p:cNvSpPr txBox="1">
                <a:spLocks noChangeArrowheads="1"/>
              </p:cNvSpPr>
              <p:nvPr/>
            </p:nvSpPr>
            <p:spPr bwMode="auto">
              <a:xfrm>
                <a:off x="2294" y="1545"/>
                <a:ext cx="31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2000" i="1"/>
                  <a:t>f</a:t>
                </a:r>
                <a:r>
                  <a:rPr lang="en-US" altLang="zh-TW" sz="2000"/>
                  <a:t>(</a:t>
                </a:r>
                <a:r>
                  <a:rPr lang="en-US" altLang="zh-TW" sz="2000" i="1"/>
                  <a:t>t</a:t>
                </a:r>
                <a:r>
                  <a:rPr lang="en-US" altLang="zh-TW" sz="2000"/>
                  <a:t>)</a:t>
                </a:r>
              </a:p>
            </p:txBody>
          </p:sp>
          <p:sp>
            <p:nvSpPr>
              <p:cNvPr id="8254" name="Text Box 62"/>
              <p:cNvSpPr txBox="1">
                <a:spLocks noChangeArrowheads="1"/>
              </p:cNvSpPr>
              <p:nvPr/>
            </p:nvSpPr>
            <p:spPr bwMode="auto">
              <a:xfrm>
                <a:off x="2496" y="1756"/>
                <a:ext cx="1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545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7" name="Group 61"/>
          <p:cNvGrpSpPr>
            <a:grpSpLocks/>
          </p:cNvGrpSpPr>
          <p:nvPr/>
        </p:nvGrpSpPr>
        <p:grpSpPr bwMode="auto">
          <a:xfrm>
            <a:off x="838200" y="2362200"/>
            <a:ext cx="8010525" cy="4038600"/>
            <a:chOff x="528" y="1488"/>
            <a:chExt cx="5046" cy="2544"/>
          </a:xfrm>
        </p:grpSpPr>
        <p:graphicFrame>
          <p:nvGraphicFramePr>
            <p:cNvPr id="9250" name="Object 34"/>
            <p:cNvGraphicFramePr>
              <a:graphicFrameLocks noChangeAspect="1"/>
            </p:cNvGraphicFramePr>
            <p:nvPr/>
          </p:nvGraphicFramePr>
          <p:xfrm>
            <a:off x="568" y="2495"/>
            <a:ext cx="1166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8" name="Equation" r:id="rId3" imgW="1066680" imgH="393480" progId="Equation.3">
                    <p:embed/>
                  </p:oleObj>
                </mc:Choice>
                <mc:Fallback>
                  <p:oleObj name="Equation" r:id="rId3" imgW="1066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" y="2495"/>
                          <a:ext cx="1166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1" name="Object 35"/>
            <p:cNvGraphicFramePr>
              <a:graphicFrameLocks noChangeAspect="1"/>
            </p:cNvGraphicFramePr>
            <p:nvPr/>
          </p:nvGraphicFramePr>
          <p:xfrm>
            <a:off x="528" y="3024"/>
            <a:ext cx="3188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9" name="Equation" r:id="rId5" imgW="2920680" imgH="393480" progId="Equation.3">
                    <p:embed/>
                  </p:oleObj>
                </mc:Choice>
                <mc:Fallback>
                  <p:oleObj name="Equation" r:id="rId5" imgW="2920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3024"/>
                          <a:ext cx="3188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2" name="Object 36"/>
            <p:cNvGraphicFramePr>
              <a:graphicFrameLocks noChangeAspect="1"/>
            </p:cNvGraphicFramePr>
            <p:nvPr/>
          </p:nvGraphicFramePr>
          <p:xfrm>
            <a:off x="542" y="3537"/>
            <a:ext cx="5032" cy="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0" name="Equation" r:id="rId7" imgW="4609800" imgH="457200" progId="Equation.3">
                    <p:embed/>
                  </p:oleObj>
                </mc:Choice>
                <mc:Fallback>
                  <p:oleObj name="Equation" r:id="rId7" imgW="4609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" y="3537"/>
                          <a:ext cx="5032" cy="4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53" name="Group 37"/>
            <p:cNvGrpSpPr>
              <a:grpSpLocks/>
            </p:cNvGrpSpPr>
            <p:nvPr/>
          </p:nvGrpSpPr>
          <p:grpSpPr bwMode="auto">
            <a:xfrm>
              <a:off x="672" y="1488"/>
              <a:ext cx="4128" cy="912"/>
              <a:chOff x="672" y="1488"/>
              <a:chExt cx="4128" cy="912"/>
            </a:xfrm>
          </p:grpSpPr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4128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55" name="Group 39"/>
              <p:cNvGrpSpPr>
                <a:grpSpLocks/>
              </p:cNvGrpSpPr>
              <p:nvPr/>
            </p:nvGrpSpPr>
            <p:grpSpPr bwMode="auto">
              <a:xfrm>
                <a:off x="816" y="1536"/>
                <a:ext cx="3888" cy="816"/>
                <a:chOff x="816" y="1536"/>
                <a:chExt cx="3888" cy="816"/>
              </a:xfrm>
            </p:grpSpPr>
            <p:sp>
              <p:nvSpPr>
                <p:cNvPr id="9256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2640" y="1536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57" name="Rectangle 41"/>
                <p:cNvSpPr>
                  <a:spLocks noChangeArrowheads="1"/>
                </p:cNvSpPr>
                <p:nvPr/>
              </p:nvSpPr>
              <p:spPr bwMode="auto">
                <a:xfrm>
                  <a:off x="2640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Rectangle 42"/>
                <p:cNvSpPr>
                  <a:spLocks noChangeArrowheads="1"/>
                </p:cNvSpPr>
                <p:nvPr/>
              </p:nvSpPr>
              <p:spPr bwMode="auto">
                <a:xfrm>
                  <a:off x="3216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9" name="Rectangle 43"/>
                <p:cNvSpPr>
                  <a:spLocks noChangeArrowheads="1"/>
                </p:cNvSpPr>
                <p:nvPr/>
              </p:nvSpPr>
              <p:spPr bwMode="auto">
                <a:xfrm>
                  <a:off x="3792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Rectangle 44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1" name="Rectangle 45"/>
                <p:cNvSpPr>
                  <a:spLocks noChangeArrowheads="1"/>
                </p:cNvSpPr>
                <p:nvPr/>
              </p:nvSpPr>
              <p:spPr bwMode="auto">
                <a:xfrm>
                  <a:off x="1488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Rectangle 46"/>
                <p:cNvSpPr>
                  <a:spLocks noChangeArrowheads="1"/>
                </p:cNvSpPr>
                <p:nvPr/>
              </p:nvSpPr>
              <p:spPr bwMode="auto">
                <a:xfrm>
                  <a:off x="912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3" name="Line 47"/>
                <p:cNvSpPr>
                  <a:spLocks noChangeShapeType="1"/>
                </p:cNvSpPr>
                <p:nvPr/>
              </p:nvSpPr>
              <p:spPr bwMode="auto">
                <a:xfrm>
                  <a:off x="816" y="2160"/>
                  <a:ext cx="38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26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822" y="2112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</a:t>
                  </a:r>
                  <a:endParaRPr lang="en-US" altLang="zh-TW" sz="1800"/>
                </a:p>
              </p:txBody>
            </p:sp>
            <p:sp>
              <p:nvSpPr>
                <p:cNvPr id="926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024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2</a:t>
                  </a:r>
                  <a:endParaRPr lang="en-US" altLang="zh-TW" sz="1800"/>
                </a:p>
              </p:txBody>
            </p:sp>
            <p:sp>
              <p:nvSpPr>
                <p:cNvPr id="926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312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3</a:t>
                  </a:r>
                  <a:endParaRPr lang="en-US" altLang="zh-TW" sz="1800"/>
                </a:p>
              </p:txBody>
            </p:sp>
            <p:sp>
              <p:nvSpPr>
                <p:cNvPr id="9267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633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4</a:t>
                  </a:r>
                  <a:endParaRPr lang="en-US" altLang="zh-TW" sz="1800"/>
                </a:p>
              </p:txBody>
            </p:sp>
            <p:sp>
              <p:nvSpPr>
                <p:cNvPr id="9268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21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5</a:t>
                  </a:r>
                  <a:endParaRPr lang="en-US" altLang="zh-TW" sz="1800"/>
                </a:p>
              </p:txBody>
            </p:sp>
            <p:sp>
              <p:nvSpPr>
                <p:cNvPr id="926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256" y="2112"/>
                  <a:ext cx="24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-</a:t>
                  </a:r>
                  <a:endParaRPr lang="en-US" altLang="zh-TW" sz="1800"/>
                </a:p>
              </p:txBody>
            </p:sp>
            <p:sp>
              <p:nvSpPr>
                <p:cNvPr id="927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1968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-2</a:t>
                  </a:r>
                  <a:endParaRPr lang="en-US" altLang="zh-TW" sz="1800"/>
                </a:p>
              </p:txBody>
            </p:sp>
            <p:sp>
              <p:nvSpPr>
                <p:cNvPr id="9271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680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-3</a:t>
                  </a:r>
                  <a:endParaRPr lang="en-US" altLang="zh-TW" sz="1800"/>
                </a:p>
              </p:txBody>
            </p:sp>
            <p:sp>
              <p:nvSpPr>
                <p:cNvPr id="927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392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-4</a:t>
                  </a:r>
                  <a:endParaRPr lang="en-US" altLang="zh-TW" sz="1800"/>
                </a:p>
              </p:txBody>
            </p:sp>
            <p:sp>
              <p:nvSpPr>
                <p:cNvPr id="927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104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-5</a:t>
                  </a:r>
                  <a:endParaRPr lang="en-US" altLang="zh-TW" sz="1800"/>
                </a:p>
              </p:txBody>
            </p:sp>
            <p:sp>
              <p:nvSpPr>
                <p:cNvPr id="927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816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-6</a:t>
                  </a:r>
                  <a:endParaRPr lang="en-US" altLang="zh-TW" sz="1800"/>
                </a:p>
              </p:txBody>
            </p:sp>
            <p:sp>
              <p:nvSpPr>
                <p:cNvPr id="927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294" y="1545"/>
                  <a:ext cx="31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/>
                    <a:t>f</a:t>
                  </a:r>
                  <a:r>
                    <a:rPr lang="en-US" altLang="zh-TW" sz="2000"/>
                    <a:t>(</a:t>
                  </a:r>
                  <a:r>
                    <a:rPr lang="en-US" altLang="zh-TW" sz="2000" i="1"/>
                    <a:t>t</a:t>
                  </a:r>
                  <a:r>
                    <a:rPr lang="en-US" altLang="zh-TW" sz="2000"/>
                    <a:t>)</a:t>
                  </a:r>
                </a:p>
              </p:txBody>
            </p:sp>
            <p:sp>
              <p:nvSpPr>
                <p:cNvPr id="927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496" y="1756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600"/>
                    <a:t>1</a:t>
                  </a:r>
                </a:p>
              </p:txBody>
            </p:sp>
          </p:grpSp>
        </p:grpSp>
      </p:grp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 dirty="0"/>
              <a:t>Example (Square Wave)</a:t>
            </a:r>
          </a:p>
        </p:txBody>
      </p:sp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1763713" y="115888"/>
          <a:ext cx="68580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2616120" imgH="431640" progId="Equation.3">
                  <p:embed/>
                </p:oleObj>
              </mc:Choice>
              <mc:Fallback>
                <p:oleObj name="Equation" r:id="rId9" imgW="2616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15888"/>
                        <a:ext cx="6858000" cy="1123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16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2" name="Group 62"/>
          <p:cNvGrpSpPr>
            <a:grpSpLocks/>
          </p:cNvGrpSpPr>
          <p:nvPr/>
        </p:nvGrpSpPr>
        <p:grpSpPr bwMode="auto">
          <a:xfrm>
            <a:off x="838200" y="2362200"/>
            <a:ext cx="8010525" cy="4038600"/>
            <a:chOff x="528" y="1488"/>
            <a:chExt cx="5046" cy="2544"/>
          </a:xfrm>
        </p:grpSpPr>
        <p:graphicFrame>
          <p:nvGraphicFramePr>
            <p:cNvPr id="10275" name="Object 35"/>
            <p:cNvGraphicFramePr>
              <a:graphicFrameLocks noChangeAspect="1"/>
            </p:cNvGraphicFramePr>
            <p:nvPr/>
          </p:nvGraphicFramePr>
          <p:xfrm>
            <a:off x="568" y="2495"/>
            <a:ext cx="1166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2" name="Equation" r:id="rId3" imgW="1066680" imgH="393480" progId="Equation.3">
                    <p:embed/>
                  </p:oleObj>
                </mc:Choice>
                <mc:Fallback>
                  <p:oleObj name="Equation" r:id="rId3" imgW="1066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" y="2495"/>
                          <a:ext cx="1166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6" name="Object 36"/>
            <p:cNvGraphicFramePr>
              <a:graphicFrameLocks noChangeAspect="1"/>
            </p:cNvGraphicFramePr>
            <p:nvPr/>
          </p:nvGraphicFramePr>
          <p:xfrm>
            <a:off x="528" y="3024"/>
            <a:ext cx="3188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3" name="Equation" r:id="rId5" imgW="2920680" imgH="393480" progId="Equation.3">
                    <p:embed/>
                  </p:oleObj>
                </mc:Choice>
                <mc:Fallback>
                  <p:oleObj name="Equation" r:id="rId5" imgW="2920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3024"/>
                          <a:ext cx="3188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7" name="Object 37"/>
            <p:cNvGraphicFramePr>
              <a:graphicFrameLocks noChangeAspect="1"/>
            </p:cNvGraphicFramePr>
            <p:nvPr/>
          </p:nvGraphicFramePr>
          <p:xfrm>
            <a:off x="542" y="3537"/>
            <a:ext cx="5032" cy="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4" name="Equation" r:id="rId7" imgW="4609800" imgH="457200" progId="Equation.3">
                    <p:embed/>
                  </p:oleObj>
                </mc:Choice>
                <mc:Fallback>
                  <p:oleObj name="Equation" r:id="rId7" imgW="4609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" y="3537"/>
                          <a:ext cx="5032" cy="4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278" name="Group 38"/>
            <p:cNvGrpSpPr>
              <a:grpSpLocks/>
            </p:cNvGrpSpPr>
            <p:nvPr/>
          </p:nvGrpSpPr>
          <p:grpSpPr bwMode="auto">
            <a:xfrm>
              <a:off x="672" y="1488"/>
              <a:ext cx="4128" cy="912"/>
              <a:chOff x="672" y="1488"/>
              <a:chExt cx="4128" cy="912"/>
            </a:xfrm>
          </p:grpSpPr>
          <p:sp>
            <p:nvSpPr>
              <p:cNvPr id="10279" name="Rectangle 39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4128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80" name="Group 40"/>
              <p:cNvGrpSpPr>
                <a:grpSpLocks/>
              </p:cNvGrpSpPr>
              <p:nvPr/>
            </p:nvGrpSpPr>
            <p:grpSpPr bwMode="auto">
              <a:xfrm>
                <a:off x="816" y="1536"/>
                <a:ext cx="3888" cy="816"/>
                <a:chOff x="816" y="1536"/>
                <a:chExt cx="3888" cy="816"/>
              </a:xfrm>
            </p:grpSpPr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640" y="1536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282" name="Rectangle 42"/>
                <p:cNvSpPr>
                  <a:spLocks noChangeArrowheads="1"/>
                </p:cNvSpPr>
                <p:nvPr/>
              </p:nvSpPr>
              <p:spPr bwMode="auto">
                <a:xfrm>
                  <a:off x="2640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3" name="Rectangle 43"/>
                <p:cNvSpPr>
                  <a:spLocks noChangeArrowheads="1"/>
                </p:cNvSpPr>
                <p:nvPr/>
              </p:nvSpPr>
              <p:spPr bwMode="auto">
                <a:xfrm>
                  <a:off x="3216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4" name="Rectangle 44"/>
                <p:cNvSpPr>
                  <a:spLocks noChangeArrowheads="1"/>
                </p:cNvSpPr>
                <p:nvPr/>
              </p:nvSpPr>
              <p:spPr bwMode="auto">
                <a:xfrm>
                  <a:off x="3792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5" name="Rectangle 45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6" name="Rectangle 46"/>
                <p:cNvSpPr>
                  <a:spLocks noChangeArrowheads="1"/>
                </p:cNvSpPr>
                <p:nvPr/>
              </p:nvSpPr>
              <p:spPr bwMode="auto">
                <a:xfrm>
                  <a:off x="1488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7" name="Rectangle 47"/>
                <p:cNvSpPr>
                  <a:spLocks noChangeArrowheads="1"/>
                </p:cNvSpPr>
                <p:nvPr/>
              </p:nvSpPr>
              <p:spPr bwMode="auto">
                <a:xfrm>
                  <a:off x="912" y="1872"/>
                  <a:ext cx="288" cy="288"/>
                </a:xfrm>
                <a:prstGeom prst="rect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auto">
                <a:xfrm>
                  <a:off x="816" y="2160"/>
                  <a:ext cx="38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28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822" y="2112"/>
                  <a:ext cx="19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</a:t>
                  </a:r>
                  <a:endParaRPr lang="en-US" altLang="zh-TW" sz="1800"/>
                </a:p>
              </p:txBody>
            </p:sp>
            <p:sp>
              <p:nvSpPr>
                <p:cNvPr id="1029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024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2</a:t>
                  </a:r>
                  <a:endParaRPr lang="en-US" altLang="zh-TW" sz="1800"/>
                </a:p>
              </p:txBody>
            </p:sp>
            <p:sp>
              <p:nvSpPr>
                <p:cNvPr id="1029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312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3</a:t>
                  </a:r>
                  <a:endParaRPr lang="en-US" altLang="zh-TW" sz="1800"/>
                </a:p>
              </p:txBody>
            </p:sp>
            <p:sp>
              <p:nvSpPr>
                <p:cNvPr id="1029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633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4</a:t>
                  </a:r>
                  <a:endParaRPr lang="en-US" altLang="zh-TW" sz="1800"/>
                </a:p>
              </p:txBody>
            </p:sp>
            <p:sp>
              <p:nvSpPr>
                <p:cNvPr id="1029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921" y="2112"/>
                  <a:ext cx="30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 5</a:t>
                  </a:r>
                  <a:endParaRPr lang="en-US" altLang="zh-TW" sz="1800"/>
                </a:p>
              </p:txBody>
            </p:sp>
            <p:sp>
              <p:nvSpPr>
                <p:cNvPr id="1029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256" y="2112"/>
                  <a:ext cx="24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-</a:t>
                  </a:r>
                  <a:endParaRPr lang="en-US" altLang="zh-TW" sz="1800"/>
                </a:p>
              </p:txBody>
            </p:sp>
            <p:sp>
              <p:nvSpPr>
                <p:cNvPr id="10295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968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-2</a:t>
                  </a:r>
                  <a:endParaRPr lang="en-US" altLang="zh-TW" sz="1800"/>
                </a:p>
              </p:txBody>
            </p:sp>
            <p:sp>
              <p:nvSpPr>
                <p:cNvPr id="1029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680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-3</a:t>
                  </a:r>
                  <a:endParaRPr lang="en-US" altLang="zh-TW" sz="1800"/>
                </a:p>
              </p:txBody>
            </p:sp>
            <p:sp>
              <p:nvSpPr>
                <p:cNvPr id="1029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392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-4</a:t>
                  </a:r>
                  <a:endParaRPr lang="en-US" altLang="zh-TW" sz="1800"/>
                </a:p>
              </p:txBody>
            </p:sp>
            <p:sp>
              <p:nvSpPr>
                <p:cNvPr id="1029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104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-5</a:t>
                  </a:r>
                  <a:endParaRPr lang="en-US" altLang="zh-TW" sz="1800"/>
                </a:p>
              </p:txBody>
            </p:sp>
            <p:sp>
              <p:nvSpPr>
                <p:cNvPr id="1029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816" y="2112"/>
                  <a:ext cx="31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800">
                      <a:sym typeface="Symbol" pitchFamily="18" charset="2"/>
                    </a:rPr>
                    <a:t>-6</a:t>
                  </a:r>
                  <a:endParaRPr lang="en-US" altLang="zh-TW" sz="1800"/>
                </a:p>
              </p:txBody>
            </p:sp>
            <p:sp>
              <p:nvSpPr>
                <p:cNvPr id="1030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94" y="1545"/>
                  <a:ext cx="31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/>
                    <a:t>f</a:t>
                  </a:r>
                  <a:r>
                    <a:rPr lang="en-US" altLang="zh-TW" sz="2000"/>
                    <a:t>(</a:t>
                  </a:r>
                  <a:r>
                    <a:rPr lang="en-US" altLang="zh-TW" sz="2000" i="1"/>
                    <a:t>t</a:t>
                  </a:r>
                  <a:r>
                    <a:rPr lang="en-US" altLang="zh-TW" sz="2000"/>
                    <a:t>)</a:t>
                  </a:r>
                </a:p>
              </p:txBody>
            </p:sp>
            <p:sp>
              <p:nvSpPr>
                <p:cNvPr id="1030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496" y="1756"/>
                  <a:ext cx="1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600"/>
                    <a:t>1</a:t>
                  </a:r>
                </a:p>
              </p:txBody>
            </p:sp>
          </p:grpSp>
        </p:grpSp>
      </p:grp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 dirty="0"/>
              <a:t>Example (Square Wave)</a:t>
            </a:r>
          </a:p>
        </p:txBody>
      </p:sp>
      <p:graphicFrame>
        <p:nvGraphicFramePr>
          <p:cNvPr id="10274" name="Object 34"/>
          <p:cNvGraphicFramePr>
            <a:graphicFrameLocks noChangeAspect="1"/>
          </p:cNvGraphicFramePr>
          <p:nvPr/>
        </p:nvGraphicFramePr>
        <p:xfrm>
          <a:off x="971550" y="4230688"/>
          <a:ext cx="6629400" cy="207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圖表" r:id="rId9" imgW="5686644" imgH="1990954" progId="Excel.Chart.8">
                  <p:embed/>
                </p:oleObj>
              </mc:Choice>
              <mc:Fallback>
                <p:oleObj name="圖表" r:id="rId9" imgW="5686644" imgH="1990954" progId="Excel.Chart.8">
                  <p:embed/>
                  <p:pic>
                    <p:nvPicPr>
                      <p:cNvPr id="0" name="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230688"/>
                        <a:ext cx="6629400" cy="207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5" name="Object 65"/>
          <p:cNvGraphicFramePr>
            <a:graphicFrameLocks noChangeAspect="1"/>
          </p:cNvGraphicFramePr>
          <p:nvPr/>
        </p:nvGraphicFramePr>
        <p:xfrm>
          <a:off x="1763713" y="115888"/>
          <a:ext cx="68580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1" imgW="2616120" imgH="431640" progId="Equation.3">
                  <p:embed/>
                </p:oleObj>
              </mc:Choice>
              <mc:Fallback>
                <p:oleObj name="Equation" r:id="rId11" imgW="2616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15888"/>
                        <a:ext cx="6858000" cy="1123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9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/>
              <a:t>The Mathematic Formulation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609600"/>
          </a:xfrm>
        </p:spPr>
        <p:txBody>
          <a:bodyPr/>
          <a:lstStyle/>
          <a:p>
            <a:r>
              <a:rPr lang="en-US" altLang="zh-TW" dirty="0"/>
              <a:t>Any function that satisfies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514600" y="3200400"/>
          <a:ext cx="32004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52200" imgH="203040" progId="Equation.DSMT4">
                  <p:embed/>
                </p:oleObj>
              </mc:Choice>
              <mc:Fallback>
                <p:oleObj name="Equation" r:id="rId3" imgW="952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00400"/>
                        <a:ext cx="3200400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914400" y="42672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altLang="zh-TW" sz="2800">
                <a:latin typeface="Arial" charset="0"/>
              </a:rPr>
              <a:t>	where </a:t>
            </a:r>
            <a:r>
              <a:rPr lang="en-US" altLang="zh-TW" sz="2800" i="1">
                <a:solidFill>
                  <a:srgbClr val="0033CC"/>
                </a:solidFill>
              </a:rPr>
              <a:t>T</a:t>
            </a:r>
            <a:r>
              <a:rPr lang="en-US" altLang="zh-TW" sz="2800">
                <a:latin typeface="Arial" charset="0"/>
              </a:rPr>
              <a:t> is a constant and is called the </a:t>
            </a:r>
            <a:r>
              <a:rPr lang="en-US" altLang="zh-TW" sz="2800" i="1">
                <a:solidFill>
                  <a:srgbClr val="0033CC"/>
                </a:solidFill>
                <a:latin typeface="Arial" charset="0"/>
              </a:rPr>
              <a:t>period</a:t>
            </a:r>
            <a:r>
              <a:rPr lang="en-US" altLang="zh-TW" sz="2800">
                <a:latin typeface="Arial" charset="0"/>
              </a:rPr>
              <a:t> of the function.</a:t>
            </a:r>
          </a:p>
        </p:txBody>
      </p:sp>
    </p:spTree>
    <p:extLst>
      <p:ext uri="{BB962C8B-B14F-4D97-AF65-F5344CB8AC3E}">
        <p14:creationId xmlns:p14="http://schemas.microsoft.com/office/powerpoint/2010/main" val="28508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Example: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914400" y="2286000"/>
          <a:ext cx="33528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231560" imgH="393480" progId="Equation.3">
                  <p:embed/>
                </p:oleObj>
              </mc:Choice>
              <mc:Fallback>
                <p:oleObj name="Equation" r:id="rId3" imgW="1231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33528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24400" y="2514600"/>
            <a:ext cx="3200400" cy="6096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/>
              <a:t>Find its period.</a:t>
            </a: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838200" y="3581400"/>
          <a:ext cx="19335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952200" imgH="203040" progId="Equation.3">
                  <p:embed/>
                </p:oleObj>
              </mc:Choice>
              <mc:Fallback>
                <p:oleObj name="Equation" r:id="rId5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81400"/>
                        <a:ext cx="193357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3352800" y="3352800"/>
          <a:ext cx="51816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2552400" imgH="393480" progId="Equation.3">
                  <p:embed/>
                </p:oleObj>
              </mc:Choice>
              <mc:Fallback>
                <p:oleObj name="Equation" r:id="rId7" imgW="2552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352800"/>
                        <a:ext cx="518160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762000" y="4343400"/>
            <a:ext cx="8937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Fact:</a:t>
            </a:r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1752600" y="4419600"/>
          <a:ext cx="26035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1282680" imgH="203040" progId="Equation.3">
                  <p:embed/>
                </p:oleObj>
              </mc:Choice>
              <mc:Fallback>
                <p:oleObj name="Equation" r:id="rId9" imgW="1282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19600"/>
                        <a:ext cx="26035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1377950" y="5029200"/>
          <a:ext cx="12128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596880" imgH="393480" progId="Equation.3">
                  <p:embed/>
                </p:oleObj>
              </mc:Choice>
              <mc:Fallback>
                <p:oleObj name="Equation" r:id="rId11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5029200"/>
                        <a:ext cx="12128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1409700" y="5832475"/>
          <a:ext cx="113506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558720" imgH="393480" progId="Equation.3">
                  <p:embed/>
                </p:oleObj>
              </mc:Choice>
              <mc:Fallback>
                <p:oleObj name="Equation" r:id="rId13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5832475"/>
                        <a:ext cx="1135063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2819400" y="3657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2895600" y="54864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3733800" y="5213350"/>
          <a:ext cx="11350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558720" imgH="177480" progId="Equation.3">
                  <p:embed/>
                </p:oleObj>
              </mc:Choice>
              <mc:Fallback>
                <p:oleObj name="Equation" r:id="rId15" imgW="558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213350"/>
                        <a:ext cx="113506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3733800" y="6019800"/>
          <a:ext cx="105727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520560" imgH="177480" progId="Equation.3">
                  <p:embed/>
                </p:oleObj>
              </mc:Choice>
              <mc:Fallback>
                <p:oleObj name="Equation" r:id="rId17" imgW="520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19800"/>
                        <a:ext cx="105727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5105400" y="54864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5969000" y="5562600"/>
          <a:ext cx="10826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9" imgW="533160" imgH="177480" progId="Equation.3">
                  <p:embed/>
                </p:oleObj>
              </mc:Choice>
              <mc:Fallback>
                <p:oleObj name="Equation" r:id="rId19" imgW="533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5562600"/>
                        <a:ext cx="10826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7162800" y="5486400"/>
            <a:ext cx="16335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33CC"/>
                </a:solidFill>
              </a:rPr>
              <a:t>smallest </a:t>
            </a:r>
            <a:r>
              <a:rPr lang="en-US" altLang="zh-TW" sz="2800" i="1">
                <a:solidFill>
                  <a:srgbClr val="0033CC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83089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  <p:bldP spid="38920" grpId="0" autoUpdateAnimBg="0"/>
      <p:bldP spid="38924" grpId="0" animBg="1" autoUpdateAnimBg="0"/>
      <p:bldP spid="38925" grpId="0" animBg="1" autoUpdateAnimBg="0"/>
      <p:bldP spid="38928" grpId="0" animBg="1" autoUpdateAnimBg="0"/>
      <p:bldP spid="3893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 dirty="0"/>
              <a:t>Example:</a:t>
            </a:r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742950" y="2514600"/>
          <a:ext cx="390525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434960" imgH="215640" progId="Equation.3">
                  <p:embed/>
                </p:oleObj>
              </mc:Choice>
              <mc:Fallback>
                <p:oleObj name="Equation" r:id="rId3" imgW="14349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514600"/>
                        <a:ext cx="390525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200400" cy="6096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/>
              <a:t>Find its period.</a:t>
            </a: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762000" y="3581400"/>
          <a:ext cx="19335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952200" imgH="203040" progId="Equation.3">
                  <p:embed/>
                </p:oleObj>
              </mc:Choice>
              <mc:Fallback>
                <p:oleObj name="Equation" r:id="rId5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193357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3395663" y="3532188"/>
          <a:ext cx="57483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2831760" imgH="215640" progId="Equation.3">
                  <p:embed/>
                </p:oleObj>
              </mc:Choice>
              <mc:Fallback>
                <p:oleObj name="Equation" r:id="rId7" imgW="2831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63" y="3532188"/>
                        <a:ext cx="574833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1262063" y="5208588"/>
          <a:ext cx="14462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711000" imgH="215640" progId="Equation.3">
                  <p:embed/>
                </p:oleObj>
              </mc:Choice>
              <mc:Fallback>
                <p:oleObj name="Equation" r:id="rId9" imgW="711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5208588"/>
                        <a:ext cx="1446212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1281113" y="6011863"/>
          <a:ext cx="13922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685800" imgH="215640" progId="Equation.3">
                  <p:embed/>
                </p:oleObj>
              </mc:Choice>
              <mc:Fallback>
                <p:oleObj name="Equation" r:id="rId11" imgW="685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6011863"/>
                        <a:ext cx="139223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9" name="AutoShape 13"/>
          <p:cNvSpPr>
            <a:spLocks noChangeArrowheads="1"/>
          </p:cNvSpPr>
          <p:nvPr/>
        </p:nvSpPr>
        <p:spPr bwMode="auto">
          <a:xfrm>
            <a:off x="2819400" y="3657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>
            <a:noFill/>
          </a:ln>
          <a:effectLst>
            <a:prstShdw prst="shdw18" dist="17961" dir="13500000">
              <a:srgbClr val="FF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2895600" y="54864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3300"/>
          </a:solidFill>
          <a:ln>
            <a:noFill/>
          </a:ln>
          <a:effectLst>
            <a:prstShdw prst="shdw18" dist="17961" dir="13500000">
              <a:srgbClr val="FF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3733800" y="5329238"/>
          <a:ext cx="10842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533160" imgH="431640" progId="Equation.3">
                  <p:embed/>
                </p:oleObj>
              </mc:Choice>
              <mc:Fallback>
                <p:oleObj name="Equation" r:id="rId13" imgW="533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29238"/>
                        <a:ext cx="1084263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3" name="AutoShape 17"/>
          <p:cNvSpPr>
            <a:spLocks noChangeArrowheads="1"/>
          </p:cNvSpPr>
          <p:nvPr/>
        </p:nvSpPr>
        <p:spPr bwMode="auto">
          <a:xfrm>
            <a:off x="4953000" y="54864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3300"/>
          </a:solidFill>
          <a:ln>
            <a:noFill/>
          </a:ln>
          <a:effectLst>
            <a:prstShdw prst="shdw18" dist="17961" dir="13500000">
              <a:srgbClr val="FF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FF3300"/>
              </a:solidFill>
            </a:endParaRPr>
          </a:p>
        </p:txBody>
      </p:sp>
      <p:graphicFrame>
        <p:nvGraphicFramePr>
          <p:cNvPr id="39954" name="Object 18"/>
          <p:cNvGraphicFramePr>
            <a:graphicFrameLocks noChangeAspect="1"/>
          </p:cNvGraphicFramePr>
          <p:nvPr/>
        </p:nvGraphicFramePr>
        <p:xfrm>
          <a:off x="5791200" y="5307013"/>
          <a:ext cx="48895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241200" imgH="431640" progId="Equation.3">
                  <p:embed/>
                </p:oleObj>
              </mc:Choice>
              <mc:Fallback>
                <p:oleObj name="Equation" r:id="rId15" imgW="24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307013"/>
                        <a:ext cx="48895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6324600" y="5226050"/>
            <a:ext cx="2590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800">
                <a:solidFill>
                  <a:srgbClr val="0033CC"/>
                </a:solidFill>
              </a:rPr>
              <a:t>must be a rational number</a:t>
            </a:r>
            <a:endParaRPr lang="en-US" altLang="zh-TW" sz="2800" i="1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1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build="p" autoUpdateAnimBg="0"/>
      <p:bldP spid="39949" grpId="0" animBg="1" autoUpdateAnimBg="0"/>
      <p:bldP spid="39950" grpId="0" animBg="1" autoUpdateAnimBg="0"/>
      <p:bldP spid="39953" grpId="0" animBg="1" autoUpdateAnimBg="0"/>
      <p:bldP spid="399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 dirty="0"/>
              <a:t>Example:</a:t>
            </a:r>
          </a:p>
        </p:txBody>
      </p:sp>
      <p:graphicFrame>
        <p:nvGraphicFramePr>
          <p:cNvPr id="40965" name="Object 1029"/>
          <p:cNvGraphicFramePr>
            <a:graphicFrameLocks noChangeAspect="1"/>
          </p:cNvGraphicFramePr>
          <p:nvPr/>
        </p:nvGraphicFramePr>
        <p:xfrm>
          <a:off x="820738" y="2532063"/>
          <a:ext cx="46656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714320" imgH="203040" progId="Equation.3">
                  <p:embed/>
                </p:oleObj>
              </mc:Choice>
              <mc:Fallback>
                <p:oleObj name="Equation" r:id="rId3" imgW="1714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532063"/>
                        <a:ext cx="4665662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838200" y="3246438"/>
            <a:ext cx="5181600" cy="6096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 dirty="0"/>
              <a:t>Is this function a periodic one?</a:t>
            </a:r>
          </a:p>
        </p:txBody>
      </p:sp>
      <p:graphicFrame>
        <p:nvGraphicFramePr>
          <p:cNvPr id="40973" name="Object 1037"/>
          <p:cNvGraphicFramePr>
            <a:graphicFrameLocks noChangeAspect="1"/>
          </p:cNvGraphicFramePr>
          <p:nvPr/>
        </p:nvGraphicFramePr>
        <p:xfrm>
          <a:off x="1066800" y="4648200"/>
          <a:ext cx="15748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74360" imgH="431640" progId="Equation.3">
                  <p:embed/>
                </p:oleObj>
              </mc:Choice>
              <mc:Fallback>
                <p:oleObj name="Equation" r:id="rId5" imgW="774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15748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Text Box 1040"/>
          <p:cNvSpPr txBox="1">
            <a:spLocks noChangeArrowheads="1"/>
          </p:cNvSpPr>
          <p:nvPr/>
        </p:nvSpPr>
        <p:spPr bwMode="auto">
          <a:xfrm>
            <a:off x="3048000" y="4572000"/>
            <a:ext cx="2590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800">
                <a:solidFill>
                  <a:srgbClr val="0033CC"/>
                </a:solidFill>
              </a:rPr>
              <a:t>not a rational number</a:t>
            </a:r>
            <a:endParaRPr lang="en-US" altLang="zh-TW" sz="2800" i="1">
              <a:solidFill>
                <a:srgbClr val="0033CC"/>
              </a:solidFill>
            </a:endParaRPr>
          </a:p>
        </p:txBody>
      </p:sp>
      <p:sp>
        <p:nvSpPr>
          <p:cNvPr id="40977" name="Line 1041"/>
          <p:cNvSpPr>
            <a:spLocks noChangeShapeType="1"/>
          </p:cNvSpPr>
          <p:nvPr/>
        </p:nvSpPr>
        <p:spPr bwMode="auto">
          <a:xfrm flipH="1">
            <a:off x="6248400" y="2514600"/>
            <a:ext cx="1143000" cy="114300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8" name="Line 1042"/>
          <p:cNvSpPr>
            <a:spLocks noChangeShapeType="1"/>
          </p:cNvSpPr>
          <p:nvPr/>
        </p:nvSpPr>
        <p:spPr bwMode="auto">
          <a:xfrm>
            <a:off x="6248400" y="2514600"/>
            <a:ext cx="1143000" cy="114300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6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uild="p" autoUpdateAnimBg="0"/>
      <p:bldP spid="40976" grpId="0" autoUpdateAnimBg="0"/>
      <p:bldP spid="40977" grpId="0" animBg="1"/>
      <p:bldP spid="409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1028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Fourier Series</a:t>
            </a:r>
          </a:p>
        </p:txBody>
      </p:sp>
      <p:sp>
        <p:nvSpPr>
          <p:cNvPr id="43013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noFill/>
          <a:ln/>
        </p:spPr>
        <p:txBody>
          <a:bodyPr/>
          <a:lstStyle/>
          <a:p>
            <a:r>
              <a:rPr lang="en-US" altLang="zh-TW" sz="3600" dirty="0">
                <a:ea typeface="標楷體" pitchFamily="65" charset="-120"/>
              </a:rPr>
              <a:t>Fourier Series</a:t>
            </a:r>
          </a:p>
        </p:txBody>
      </p:sp>
    </p:spTree>
    <p:extLst>
      <p:ext uri="{BB962C8B-B14F-4D97-AF65-F5344CB8AC3E}">
        <p14:creationId xmlns:p14="http://schemas.microsoft.com/office/powerpoint/2010/main" val="103853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Introduction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391400" cy="1066800"/>
          </a:xfrm>
        </p:spPr>
        <p:txBody>
          <a:bodyPr/>
          <a:lstStyle/>
          <a:p>
            <a:r>
              <a:rPr lang="en-US" altLang="zh-TW" dirty="0"/>
              <a:t>Decompose a periodic input signal into </a:t>
            </a:r>
            <a:r>
              <a:rPr lang="en-US" altLang="zh-TW" i="1" dirty="0">
                <a:solidFill>
                  <a:srgbClr val="0033CC"/>
                </a:solidFill>
              </a:rPr>
              <a:t>primitive periodic components</a:t>
            </a:r>
            <a:r>
              <a:rPr lang="en-US" altLang="zh-TW" dirty="0"/>
              <a:t>.</a:t>
            </a:r>
          </a:p>
          <a:p>
            <a:endParaRPr lang="en-US" altLang="zh-TW" dirty="0"/>
          </a:p>
        </p:txBody>
      </p:sp>
      <p:grpSp>
        <p:nvGrpSpPr>
          <p:cNvPr id="1056" name="Group 32"/>
          <p:cNvGrpSpPr>
            <a:grpSpLocks/>
          </p:cNvGrpSpPr>
          <p:nvPr/>
        </p:nvGrpSpPr>
        <p:grpSpPr bwMode="auto">
          <a:xfrm>
            <a:off x="838200" y="3810000"/>
            <a:ext cx="8077200" cy="2438400"/>
            <a:chOff x="528" y="2400"/>
            <a:chExt cx="5088" cy="1536"/>
          </a:xfrm>
        </p:grpSpPr>
        <p:grpSp>
          <p:nvGrpSpPr>
            <p:cNvPr id="1041" name="Group 17"/>
            <p:cNvGrpSpPr>
              <a:grpSpLocks/>
            </p:cNvGrpSpPr>
            <p:nvPr/>
          </p:nvGrpSpPr>
          <p:grpSpPr bwMode="auto">
            <a:xfrm>
              <a:off x="528" y="2400"/>
              <a:ext cx="5088" cy="1536"/>
              <a:chOff x="528" y="2400"/>
              <a:chExt cx="5088" cy="1536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5088" cy="15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r>
                  <a:rPr lang="en-US" altLang="zh-TW"/>
                  <a:t>A periodic sequence</a:t>
                </a:r>
              </a:p>
              <a:p>
                <a:endParaRPr lang="en-US" altLang="zh-TW"/>
              </a:p>
              <a:p>
                <a:endParaRPr lang="en-US" altLang="zh-TW"/>
              </a:p>
              <a:p>
                <a:endParaRPr lang="en-US" altLang="zh-TW"/>
              </a:p>
              <a:p>
                <a:endParaRPr lang="en-US" altLang="zh-TW"/>
              </a:p>
              <a:p>
                <a:endParaRPr lang="en-US" altLang="zh-TW"/>
              </a:p>
            </p:txBody>
          </p:sp>
          <p:grpSp>
            <p:nvGrpSpPr>
              <p:cNvPr id="1039" name="Group 15"/>
              <p:cNvGrpSpPr>
                <a:grpSpLocks/>
              </p:cNvGrpSpPr>
              <p:nvPr/>
            </p:nvGrpSpPr>
            <p:grpSpPr bwMode="auto">
              <a:xfrm>
                <a:off x="528" y="2688"/>
                <a:ext cx="5040" cy="1152"/>
                <a:chOff x="528" y="2688"/>
                <a:chExt cx="5040" cy="115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50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024" y="2688"/>
                  <a:ext cx="0" cy="115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1038" name="Group 14"/>
                <p:cNvGrpSpPr>
                  <a:grpSpLocks/>
                </p:cNvGrpSpPr>
                <p:nvPr/>
              </p:nvGrpSpPr>
              <p:grpSpPr bwMode="auto">
                <a:xfrm>
                  <a:off x="720" y="2904"/>
                  <a:ext cx="4608" cy="752"/>
                  <a:chOff x="720" y="2904"/>
                  <a:chExt cx="4608" cy="752"/>
                </a:xfrm>
              </p:grpSpPr>
              <p:sp>
                <p:nvSpPr>
                  <p:cNvPr id="1032" name="Freeform 8"/>
                  <p:cNvSpPr>
                    <a:spLocks/>
                  </p:cNvSpPr>
                  <p:nvPr/>
                </p:nvSpPr>
                <p:spPr bwMode="auto">
                  <a:xfrm>
                    <a:off x="3024" y="2944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033" name="Freeform 9"/>
                  <p:cNvSpPr>
                    <a:spLocks/>
                  </p:cNvSpPr>
                  <p:nvPr/>
                </p:nvSpPr>
                <p:spPr bwMode="auto">
                  <a:xfrm>
                    <a:off x="3792" y="2928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034" name="Freeform 10"/>
                  <p:cNvSpPr>
                    <a:spLocks/>
                  </p:cNvSpPr>
                  <p:nvPr/>
                </p:nvSpPr>
                <p:spPr bwMode="auto">
                  <a:xfrm>
                    <a:off x="4560" y="2912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035" name="Freeform 11"/>
                  <p:cNvSpPr>
                    <a:spLocks/>
                  </p:cNvSpPr>
                  <p:nvPr/>
                </p:nvSpPr>
                <p:spPr bwMode="auto">
                  <a:xfrm>
                    <a:off x="720" y="2936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auto">
                  <a:xfrm>
                    <a:off x="1488" y="2920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auto">
                  <a:xfrm>
                    <a:off x="2256" y="2904"/>
                    <a:ext cx="768" cy="712"/>
                  </a:xfrm>
                  <a:custGeom>
                    <a:avLst/>
                    <a:gdLst>
                      <a:gd name="T0" fmla="*/ 0 w 1056"/>
                      <a:gd name="T1" fmla="*/ 464 h 712"/>
                      <a:gd name="T2" fmla="*/ 192 w 1056"/>
                      <a:gd name="T3" fmla="*/ 32 h 712"/>
                      <a:gd name="T4" fmla="*/ 384 w 1056"/>
                      <a:gd name="T5" fmla="*/ 272 h 712"/>
                      <a:gd name="T6" fmla="*/ 672 w 1056"/>
                      <a:gd name="T7" fmla="*/ 416 h 712"/>
                      <a:gd name="T8" fmla="*/ 864 w 1056"/>
                      <a:gd name="T9" fmla="*/ 704 h 712"/>
                      <a:gd name="T10" fmla="*/ 1056 w 1056"/>
                      <a:gd name="T11" fmla="*/ 464 h 7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56" h="712">
                        <a:moveTo>
                          <a:pt x="0" y="464"/>
                        </a:moveTo>
                        <a:cubicBezTo>
                          <a:pt x="64" y="264"/>
                          <a:pt x="128" y="64"/>
                          <a:pt x="192" y="32"/>
                        </a:cubicBezTo>
                        <a:cubicBezTo>
                          <a:pt x="256" y="0"/>
                          <a:pt x="304" y="208"/>
                          <a:pt x="384" y="272"/>
                        </a:cubicBezTo>
                        <a:cubicBezTo>
                          <a:pt x="464" y="336"/>
                          <a:pt x="592" y="344"/>
                          <a:pt x="672" y="416"/>
                        </a:cubicBezTo>
                        <a:cubicBezTo>
                          <a:pt x="752" y="488"/>
                          <a:pt x="800" y="696"/>
                          <a:pt x="864" y="704"/>
                        </a:cubicBezTo>
                        <a:cubicBezTo>
                          <a:pt x="928" y="712"/>
                          <a:pt x="992" y="588"/>
                          <a:pt x="1056" y="46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33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3792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4560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532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2256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1488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720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3696" y="345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1051" name="Text Box 27"/>
            <p:cNvSpPr txBox="1">
              <a:spLocks noChangeArrowheads="1"/>
            </p:cNvSpPr>
            <p:nvPr/>
          </p:nvSpPr>
          <p:spPr bwMode="auto">
            <a:xfrm>
              <a:off x="4416" y="3456"/>
              <a:ext cx="3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i="1"/>
                <a:t>2T</a:t>
              </a:r>
            </a:p>
          </p:txBody>
        </p:sp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5153" y="3456"/>
              <a:ext cx="3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i="1"/>
                <a:t>3T</a:t>
              </a: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5351" y="3120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1055" name="Text Box 31"/>
            <p:cNvSpPr txBox="1">
              <a:spLocks noChangeArrowheads="1"/>
            </p:cNvSpPr>
            <p:nvPr/>
          </p:nvSpPr>
          <p:spPr bwMode="auto">
            <a:xfrm>
              <a:off x="2640" y="2688"/>
              <a:ext cx="3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f</a:t>
              </a:r>
              <a:r>
                <a:rPr lang="en-US" altLang="zh-TW"/>
                <a:t>(</a:t>
              </a:r>
              <a:r>
                <a:rPr lang="en-US" altLang="zh-TW" i="1"/>
                <a:t>t</a:t>
              </a:r>
              <a:r>
                <a:rPr lang="en-US" altLang="zh-TW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736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 dirty="0"/>
              <a:t>Synthesis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219200" y="2286000"/>
          <a:ext cx="69342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616120" imgH="431640" progId="Equation.3">
                  <p:embed/>
                </p:oleObj>
              </mc:Choice>
              <mc:Fallback>
                <p:oleObj name="Equation" r:id="rId3" imgW="2616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69342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AutoShape 7"/>
          <p:cNvSpPr>
            <a:spLocks/>
          </p:cNvSpPr>
          <p:nvPr/>
        </p:nvSpPr>
        <p:spPr bwMode="auto">
          <a:xfrm rot="5400000">
            <a:off x="2514600" y="32766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DC Part</a:t>
            </a:r>
          </a:p>
        </p:txBody>
      </p:sp>
      <p:sp>
        <p:nvSpPr>
          <p:cNvPr id="5128" name="AutoShape 8"/>
          <p:cNvSpPr>
            <a:spLocks/>
          </p:cNvSpPr>
          <p:nvPr/>
        </p:nvSpPr>
        <p:spPr bwMode="auto">
          <a:xfrm rot="5400000">
            <a:off x="4229100" y="2400300"/>
            <a:ext cx="152400" cy="2209800"/>
          </a:xfrm>
          <a:prstGeom prst="rightBrace">
            <a:avLst>
              <a:gd name="adj1" fmla="val 120833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Even Part</a:t>
            </a:r>
          </a:p>
        </p:txBody>
      </p:sp>
      <p:sp>
        <p:nvSpPr>
          <p:cNvPr id="5129" name="AutoShape 9"/>
          <p:cNvSpPr>
            <a:spLocks/>
          </p:cNvSpPr>
          <p:nvPr/>
        </p:nvSpPr>
        <p:spPr bwMode="auto">
          <a:xfrm rot="5400000">
            <a:off x="6819900" y="2400300"/>
            <a:ext cx="152400" cy="2209800"/>
          </a:xfrm>
          <a:prstGeom prst="rightBrace">
            <a:avLst>
              <a:gd name="adj1" fmla="val 120833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Odd Part</a:t>
            </a:r>
          </a:p>
        </p:txBody>
      </p:sp>
      <p:sp>
        <p:nvSpPr>
          <p:cNvPr id="5130" name="AutoShape 10"/>
          <p:cNvSpPr>
            <a:spLocks/>
          </p:cNvSpPr>
          <p:nvPr/>
        </p:nvSpPr>
        <p:spPr bwMode="auto">
          <a:xfrm rot="5400000">
            <a:off x="5067300" y="1409700"/>
            <a:ext cx="304800" cy="5715000"/>
          </a:xfrm>
          <a:prstGeom prst="rightBrace">
            <a:avLst>
              <a:gd name="adj1" fmla="val 156250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 i="1">
                <a:solidFill>
                  <a:srgbClr val="FF3300"/>
                </a:solidFill>
              </a:rPr>
              <a:t>T</a:t>
            </a:r>
            <a:r>
              <a:rPr lang="en-US" altLang="zh-TW">
                <a:solidFill>
                  <a:srgbClr val="FF3300"/>
                </a:solidFill>
              </a:rPr>
              <a:t> is a period of all the above signals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1179513" y="5564188"/>
          <a:ext cx="7202487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717640" imgH="431640" progId="Equation.3">
                  <p:embed/>
                </p:oleObj>
              </mc:Choice>
              <mc:Fallback>
                <p:oleObj name="Equation" r:id="rId5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5564188"/>
                        <a:ext cx="7202487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62000" y="484505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600"/>
              <a:t>Let </a:t>
            </a:r>
            <a:r>
              <a:rPr lang="en-US" altLang="zh-TW" sz="3600">
                <a:sym typeface="Symbol" pitchFamily="18" charset="2"/>
              </a:rPr>
              <a:t></a:t>
            </a:r>
            <a:r>
              <a:rPr lang="en-US" altLang="zh-TW" sz="3600" baseline="-25000">
                <a:sym typeface="Symbol" pitchFamily="18" charset="2"/>
              </a:rPr>
              <a:t>0</a:t>
            </a:r>
            <a:r>
              <a:rPr lang="en-US" altLang="zh-TW" sz="3600">
                <a:sym typeface="Symbol" pitchFamily="18" charset="2"/>
              </a:rPr>
              <a:t>=2/</a:t>
            </a:r>
            <a:r>
              <a:rPr lang="en-US" altLang="zh-TW" sz="3600" i="1">
                <a:sym typeface="Symbol" pitchFamily="18" charset="2"/>
              </a:rPr>
              <a:t>T.</a:t>
            </a:r>
            <a:endParaRPr lang="en-US" altLang="zh-TW" sz="3600"/>
          </a:p>
        </p:txBody>
      </p:sp>
    </p:spTree>
    <p:extLst>
      <p:ext uri="{BB962C8B-B14F-4D97-AF65-F5344CB8AC3E}">
        <p14:creationId xmlns:p14="http://schemas.microsoft.com/office/powerpoint/2010/main" val="153748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 autoUpdateAnimBg="0"/>
      <p:bldP spid="5128" grpId="0" animBg="1" autoUpdateAnimBg="0"/>
      <p:bldP spid="5129" grpId="0" animBg="1" autoUpdateAnimBg="0"/>
      <p:bldP spid="5130" grpId="0" animBg="1" autoUpdateAnimBg="0"/>
      <p:bldP spid="513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/>
              <a:t>Orthogonal Functions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391400" cy="1066800"/>
          </a:xfrm>
          <a:noFill/>
          <a:ln/>
        </p:spPr>
        <p:txBody>
          <a:bodyPr/>
          <a:lstStyle/>
          <a:p>
            <a:r>
              <a:rPr lang="en-US" altLang="zh-TW" sz="3200" dirty="0"/>
              <a:t>Call a set of functions </a:t>
            </a:r>
            <a:r>
              <a:rPr lang="en-US" altLang="zh-TW" sz="3200" dirty="0">
                <a:solidFill>
                  <a:srgbClr val="0033CC"/>
                </a:solidFill>
              </a:rPr>
              <a:t>{</a:t>
            </a:r>
            <a:r>
              <a:rPr lang="en-US" altLang="zh-TW" sz="3200" i="1" dirty="0">
                <a:solidFill>
                  <a:srgbClr val="0033CC"/>
                </a:solidFill>
                <a:sym typeface="Symbol" pitchFamily="18" charset="2"/>
              </a:rPr>
              <a:t></a:t>
            </a:r>
            <a:r>
              <a:rPr lang="en-US" altLang="zh-TW" sz="3200" i="1" baseline="-25000" dirty="0">
                <a:solidFill>
                  <a:srgbClr val="0033CC"/>
                </a:solidFill>
                <a:latin typeface="Times New Roman" pitchFamily="18" charset="0"/>
                <a:sym typeface="Symbol" pitchFamily="18" charset="2"/>
              </a:rPr>
              <a:t>k</a:t>
            </a:r>
            <a:r>
              <a:rPr lang="en-US" altLang="zh-TW" sz="3200" dirty="0">
                <a:solidFill>
                  <a:srgbClr val="0033CC"/>
                </a:solidFill>
              </a:rPr>
              <a:t>}</a:t>
            </a:r>
            <a:r>
              <a:rPr lang="en-US" altLang="zh-TW" sz="3200" dirty="0"/>
              <a:t> </a:t>
            </a:r>
            <a:r>
              <a:rPr lang="en-US" altLang="zh-TW" sz="3200" i="1" dirty="0">
                <a:solidFill>
                  <a:srgbClr val="0033CC"/>
                </a:solidFill>
              </a:rPr>
              <a:t>orthogonal</a:t>
            </a:r>
            <a:r>
              <a:rPr lang="en-US" altLang="zh-TW" sz="3200" dirty="0"/>
              <a:t> on an interval 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a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 &lt; 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 &lt; 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b</a:t>
            </a:r>
            <a:r>
              <a:rPr lang="en-US" altLang="zh-TW" sz="3200" dirty="0">
                <a:latin typeface="Times New Roman" pitchFamily="18" charset="0"/>
              </a:rPr>
              <a:t> if it satisfies</a:t>
            </a:r>
            <a:endParaRPr lang="en-US" altLang="zh-TW" sz="3200" i="1" dirty="0">
              <a:latin typeface="Times New Roman" pitchFamily="18" charset="0"/>
            </a:endParaRPr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1331913" y="4149725"/>
          <a:ext cx="6643687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752480" imgH="482400" progId="Equation.3">
                  <p:embed/>
                </p:oleObj>
              </mc:Choice>
              <mc:Fallback>
                <p:oleObj name="Equation" r:id="rId3" imgW="17524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149725"/>
                        <a:ext cx="6643687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951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Office Theme</vt:lpstr>
      <vt:lpstr>MathType 4.0 Equation</vt:lpstr>
      <vt:lpstr>Microsoft 方程式編輯器 3.0</vt:lpstr>
      <vt:lpstr>Microsoft Excel 圖表</vt:lpstr>
      <vt:lpstr>Fourier Series</vt:lpstr>
      <vt:lpstr>The Mathematic Formulation</vt:lpstr>
      <vt:lpstr>Example:</vt:lpstr>
      <vt:lpstr>Example:</vt:lpstr>
      <vt:lpstr>Example:</vt:lpstr>
      <vt:lpstr>Fourier Series</vt:lpstr>
      <vt:lpstr>Introduction</vt:lpstr>
      <vt:lpstr>Synthesis</vt:lpstr>
      <vt:lpstr>Orthogonal Functions</vt:lpstr>
      <vt:lpstr>Orthogonal set of Sinusoidal Functions</vt:lpstr>
      <vt:lpstr>Proof</vt:lpstr>
      <vt:lpstr>Proof</vt:lpstr>
      <vt:lpstr>Orthogonal set of Sinusoidal Functions</vt:lpstr>
      <vt:lpstr>Decomposition</vt:lpstr>
      <vt:lpstr>Proof</vt:lpstr>
      <vt:lpstr>Example (Square Wave)</vt:lpstr>
      <vt:lpstr>Example (Square Wave)</vt:lpstr>
      <vt:lpstr>Example (Square Wave)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Fourier Series</dc:title>
  <dc:creator>sabah</dc:creator>
  <cp:lastModifiedBy>s</cp:lastModifiedBy>
  <cp:revision>1</cp:revision>
  <dcterms:created xsi:type="dcterms:W3CDTF">2006-08-16T00:00:00Z</dcterms:created>
  <dcterms:modified xsi:type="dcterms:W3CDTF">2018-11-21T20:09:26Z</dcterms:modified>
</cp:coreProperties>
</file>